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532" r:id="rId2"/>
    <p:sldId id="530" r:id="rId3"/>
    <p:sldId id="528" r:id="rId4"/>
    <p:sldId id="523" r:id="rId5"/>
    <p:sldId id="525" r:id="rId6"/>
    <p:sldId id="527" r:id="rId7"/>
    <p:sldId id="526" r:id="rId8"/>
    <p:sldId id="531" r:id="rId9"/>
    <p:sldId id="52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5T13:22:42.450"/>
    </inkml:context>
    <inkml:brush xml:id="br0">
      <inkml:brushProperty name="width" value="0.2" units="cm"/>
      <inkml:brushProperty name="height" value="0.2" units="cm"/>
      <inkml:brushProperty name="color" value="#FF4E00"/>
      <inkml:brushProperty name="inkEffects" value="rainbow"/>
      <inkml:brushProperty name="anchorX" value="-6721.71338"/>
      <inkml:brushProperty name="anchorY" value="-19973.74414"/>
      <inkml:brushProperty name="scaleFactor" value="0.5"/>
    </inkml:brush>
  </inkml:definitions>
  <inkml:trace contextRef="#ctx0" brushRef="#br0">4750 0 24575,'-50'6'0,"0"0"0,-16 4 0,12-1 0,0 0 0,-15 6 0,29-8 0,-20 5 0,15-11 0,-8 11 0,-9-10 0,26 4 0,-6-6 0,3 6 0,-2 2 0,-21 0 0,17 3 0,8-10 0,-5 10 0,-5-9 0,-1 9 0,3-10 0,-17 19 0,10-10 0,-9 10 0,-6-5 0,40-5 0,-23 3 0,13-1 0,6-1 0,-27 3 0,31-3 0,-17-4 0,9 10 0,11-14 0,-11 13 0,8-10 0,4 5 0,-18 1 0,17-1 0,-11 0 0,8 0 0,-10 1 0,0 0 0,-14 7 0,13-11 0,-13 10 0,14-6 0,-45 12 0,29-4 0,-24 3 0,26-16 0,14 3 0,-6-3 0,8 5 0,6-6 0,-13 11 0,4-8 0,-15 10 0,0-6 0,-9 1 0,14 4 0,-4-9 0,9 14 0,6-15 0,0 9 0,-14-4 0,18-1 0,-36 9 0,29-8 0,-12 12 0,9-11 0,6 8 0,-14-1 0,20-8 0,-11 9 0,14-14 0,-8 14 0,7-9 0,2 3 0,0-5 0,-2 5 0,1-3 0,0 3 0,1-5 0,-2 0 0,-6 1 0,6-1 0,2 0 0,0 0 0,-2 5 0,-14-2 0,12 3 0,-18-5 0,10 6 0,-6-4 0,-6 5 0,14-2 0,0-8 0,10 6 0,6-14 0,10 8 0,-2-8 0,8 3 0,0 0 0,-3-3 0,7 6 0,-7-6 0,7 7 0,-7-7 0,4 7 0,-5-7 0,0 7 0,0-3 0,0 4 0,0-4 0,4 3 0,-3-7 0,4 3 0,-1-1 0,-3-2 0,7 7 0,-12-7 0,6 7 0,-12-2 0,9 3 0,-9 1 0,3 0 0,1-1 0,-5 1 0,10-1 0,-4 1 0,5-5 0,4 3 0,-8-3 0,7 4 0,-8-3 0,9 2 0,-3-7 0,3 3 0,0 0 0,-3-3 0,7 6 0,-6-6 0,6 7 0,-7-7 0,7 7 0,-7-7 0,7 7 0,-7-7 0,7 7 0,-7-3 0,-2 0 0,4 3 0,-7-7 0,8 7 0,0-4 0,-3 1 0,3 3 0,0-3 0,1 4 0,0-4 0,3 3 0,-3-3 0,4 4 0,-4-4 0,3 2 0,-3-2 0,9-26 0,0 14 0,1-29 0,2 21 0,-2-6 0,0 0 0,3 1 0,-3-1 0,3 6 0,-3-5 0,2 5 0,3-6 0,5 1 0,4 4 0,-4 1 0,-6 6 0,-2 0 0,-3 0 0,0 0 0,2 1 0,-6-1 0,8-5 0,-4 3 0,5-3 0,-6 0 0,4 4 0,-7-4 0,7 5 0,-3 0 0,0 0 0,3 0 0,-7 1 0,7-1 0,-3 0 0,0 0 0,3 0 0,-7 0 0,6 4 0,-2 1 0,-9 23 0,1-5 0,-12 15 0,4-1 0,1-6 0,-1 5 0,0 0 0,0-5 0,-4 6 0,8-13 0,-6-1 0,12 0 0,-8 2 0,4 4 0,-5-4 0,4-2 0,-2 0 0,3-4 0,-5 4 0,5-5 0,-3 0 0,7 0 0,-12 0 0,7 0 0,-4 1 0,2-5 0,2 8 0,-3-7 0,0 4 0,4-2 0,-3-3 0,7 4 0,-7 0 0,7-1 0,-3 1 0,4 0 0,-4-4 0,3 3 0,-2-3 0,-1 0 0,3 3 0,6-7 0,6 3 0,33-11 0,-17 5 0,31-10 0,-33 11 0,10-5 0,-15 6 0,-4 0 0,-2-4 0,-5 3 0,5-3 0,1 4 0,1-4 0,-2 3 0,0-3 0,-4 4 0,4 0 0,0-5 0,-4 4 0,4-3 0,-5 4 0,0 0 0,0 0 0,0 0 0,-4-4 0,8 3 0,-7-3 0,8 4 0,-5 0 0,0 0 0,0 0 0,0 0 0,-1 0 0,1 0 0,0 0 0,-4-4 0,3 3 0,-3-3 0,4 4 0,0 0 0,-1 0 0,1 0 0,0-4 0,0 3 0,0-3 0,0 4 0,0 0 0,0 0 0,-1 0 0,-3-4 0,3 3 0,-3-3 0,4 4 0,0 0 0,0 0 0,-4 0 0,-1 0 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580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10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39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45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768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522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86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48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30100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50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84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353F1-7BC7-774D-9103-B0D703A10BC9}" type="datetimeFigureOut">
              <a:rPr lang="en-CN" smtClean="0"/>
              <a:t>2023/4/15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4A3230D-BC38-9149-BE1A-8C967F0B0573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417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github.com/obss/sahi.git" TargetMode="External"/><Relationship Id="rId7" Type="http://schemas.openxmlformats.org/officeDocument/2006/relationships/customXml" Target="../ink/ink1.xml"/><Relationship Id="rId2" Type="http://schemas.openxmlformats.org/officeDocument/2006/relationships/hyperlink" Target="https://arxiv.org/abs/2202.0693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hyperlink" Target="https://github.com/kuanhungchen/awesome-tiny-object-detection" TargetMode="External"/><Relationship Id="rId4" Type="http://schemas.openxmlformats.org/officeDocument/2006/relationships/hyperlink" Target="https://github.com/fcakyon/small-object-detection-benchmar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localhost:5151/datasets/YOLOv8x_BB426_760_t31_b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bss/sahi.git" TargetMode="External"/><Relationship Id="rId2" Type="http://schemas.openxmlformats.org/officeDocument/2006/relationships/hyperlink" Target="https://arxiv.org/abs/2202.06934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kuanhungchen/awesome-tiny-object-detection" TargetMode="External"/><Relationship Id="rId4" Type="http://schemas.openxmlformats.org/officeDocument/2006/relationships/hyperlink" Target="https://github.com/fcakyon/small-object-detection-benchmark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B23E1-CCE8-A530-7EAB-CC69C1502F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/>
              <a:t>Q &amp; 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0785F-2B7B-2FD2-2626-5024E060DA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if the distance of people to the camera affects the overall accuracy?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919535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E2AA2-A0DE-6793-EDA7-079E2EF61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E5692-638A-3B91-C1E2-1CBDD2A5D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700125" cy="2903757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>
                <a:latin typeface="Franklin Gothic Medium" panose="020B0603020102020204" pitchFamily="34" charset="0"/>
              </a:rPr>
              <a:t>The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altLang="zh-CN" dirty="0">
                <a:latin typeface="Franklin Gothic Medium" panose="020B0603020102020204" pitchFamily="34" charset="0"/>
              </a:rPr>
              <a:t>inference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altLang="zh-CN" dirty="0">
                <a:latin typeface="Franklin Gothic Medium" panose="020B0603020102020204" pitchFamily="34" charset="0"/>
              </a:rPr>
              <a:t>framework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altLang="zh-CN" dirty="0">
                <a:latin typeface="Franklin Gothic Medium" panose="020B0603020102020204" pitchFamily="34" charset="0"/>
              </a:rPr>
              <a:t>is</a:t>
            </a:r>
            <a:r>
              <a:rPr lang="zh-CN" altLang="en-US" dirty="0">
                <a:latin typeface="Franklin Gothic Medium" panose="020B0603020102020204" pitchFamily="34" charset="0"/>
              </a:rPr>
              <a:t> </a:t>
            </a:r>
            <a:r>
              <a:rPr lang="en-US" b="1" i="0" dirty="0">
                <a:effectLst/>
                <a:latin typeface="Franklin Gothic Medium" panose="020B0603020102020204" pitchFamily="34" charset="0"/>
              </a:rPr>
              <a:t>Slicing Aided Hyper Inference and Fine-tuning </a:t>
            </a:r>
            <a:r>
              <a:rPr lang="en-US" b="1" i="0" dirty="0">
                <a:solidFill>
                  <a:srgbClr val="000000"/>
                </a:solidFill>
                <a:effectLst/>
                <a:latin typeface="Franklin Gothic Medium" panose="020B0603020102020204" pitchFamily="34" charset="0"/>
              </a:rPr>
              <a:t>for Small Object Detection</a:t>
            </a:r>
          </a:p>
          <a:p>
            <a:pPr lvl="1"/>
            <a:r>
              <a:rPr lang="en-US" dirty="0"/>
              <a:t>Paper: </a:t>
            </a:r>
            <a:r>
              <a:rPr lang="en-US" dirty="0">
                <a:hlinkClick r:id="rId2"/>
              </a:rPr>
              <a:t>https://arxiv.org/abs/2202.06934</a:t>
            </a:r>
            <a:endParaRPr lang="en-US" dirty="0"/>
          </a:p>
          <a:p>
            <a:pPr lvl="1"/>
            <a:r>
              <a:rPr lang="en-US" dirty="0"/>
              <a:t>Framework: </a:t>
            </a:r>
            <a:r>
              <a:rPr lang="en-US" dirty="0">
                <a:hlinkClick r:id="rId3"/>
              </a:rPr>
              <a:t>https://github.com/obss/sahi.git</a:t>
            </a:r>
            <a:endParaRPr lang="en-US" dirty="0"/>
          </a:p>
          <a:p>
            <a:pPr lvl="1"/>
            <a:r>
              <a:rPr lang="en-US" dirty="0"/>
              <a:t>Benchmark: </a:t>
            </a:r>
            <a:r>
              <a:rPr lang="en-US" dirty="0">
                <a:hlinkClick r:id="rId4"/>
              </a:rPr>
              <a:t>https://github.com/fcakyon/small-object-detection-benchmark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Related works: </a:t>
            </a:r>
            <a:r>
              <a:rPr lang="en-US" dirty="0">
                <a:hlinkClick r:id="rId5"/>
              </a:rPr>
              <a:t>https://github.com/kuanhungchen/awesome-tiny-object-detection</a:t>
            </a:r>
            <a:r>
              <a:rPr lang="en-US" dirty="0"/>
              <a:t> </a:t>
            </a:r>
          </a:p>
          <a:p>
            <a:r>
              <a:rPr lang="en-US" dirty="0">
                <a:solidFill>
                  <a:srgbClr val="374151"/>
                </a:solidFill>
                <a:latin typeface="Söhne"/>
              </a:rPr>
              <a:t>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his framework improves the predictions on YOLOv8x and brings them </a:t>
            </a:r>
            <a:r>
              <a:rPr lang="en-US" b="0" i="0" dirty="0">
                <a:solidFill>
                  <a:srgbClr val="374151"/>
                </a:solidFill>
                <a:effectLst/>
                <a:highlight>
                  <a:srgbClr val="C0C0C0"/>
                </a:highlight>
                <a:latin typeface="Söhne"/>
              </a:rPr>
              <a:t>closer to the actual values numerically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r>
              <a:rPr lang="en-US" sz="2100" dirty="0">
                <a:solidFill>
                  <a:srgbClr val="374151"/>
                </a:solidFill>
                <a:latin typeface="Söhne"/>
              </a:rPr>
              <a:t>This framework has been integrated with Detectron2, </a:t>
            </a:r>
            <a:r>
              <a:rPr lang="en-US" sz="2100" dirty="0" err="1">
                <a:solidFill>
                  <a:srgbClr val="374151"/>
                </a:solidFill>
                <a:latin typeface="Söhne"/>
              </a:rPr>
              <a:t>MMDetection</a:t>
            </a:r>
            <a:r>
              <a:rPr lang="en-US" sz="2100" dirty="0">
                <a:solidFill>
                  <a:srgbClr val="374151"/>
                </a:solidFill>
                <a:latin typeface="Söhne"/>
              </a:rPr>
              <a:t>, and YOLO models. </a:t>
            </a:r>
            <a:r>
              <a:rPr lang="en-US" sz="2100" dirty="0">
                <a:solidFill>
                  <a:srgbClr val="374151"/>
                </a:solidFill>
                <a:highlight>
                  <a:srgbClr val="C0C0C0"/>
                </a:highlight>
                <a:latin typeface="Söhne"/>
              </a:rPr>
              <a:t>It works well on our YOLOv8x</a:t>
            </a:r>
            <a:r>
              <a:rPr lang="en-US" sz="2100" dirty="0">
                <a:solidFill>
                  <a:srgbClr val="374151"/>
                </a:solidFill>
                <a:latin typeface="Söhne"/>
              </a:rPr>
              <a:t>.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6E08C32-E920-2AFC-6D15-8C574894B6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4769"/>
          <a:stretch/>
        </p:blipFill>
        <p:spPr>
          <a:xfrm>
            <a:off x="1712087" y="4919489"/>
            <a:ext cx="8276864" cy="18285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10E3D43-7C57-EACE-9A6F-733AE48C558A}"/>
              </a:ext>
            </a:extLst>
          </p:cNvPr>
          <p:cNvSpPr/>
          <p:nvPr/>
        </p:nvSpPr>
        <p:spPr>
          <a:xfrm>
            <a:off x="8634715" y="5798915"/>
            <a:ext cx="1180617" cy="254566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F51B4E5-436B-3841-2ECB-C4132F2199B5}"/>
                  </a:ext>
                </a:extLst>
              </p14:cNvPr>
              <p14:cNvContentPartPr/>
              <p14:nvPr/>
            </p14:nvContentPartPr>
            <p14:xfrm>
              <a:off x="2840956" y="5038630"/>
              <a:ext cx="1710360" cy="5940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F51B4E5-436B-3841-2ECB-C4132F2199B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805316" y="5002630"/>
                <a:ext cx="1782000" cy="66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75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BDE48A62-565E-D4FB-C81C-91893E75F6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769"/>
          <a:stretch/>
        </p:blipFill>
        <p:spPr>
          <a:xfrm>
            <a:off x="2209800" y="354765"/>
            <a:ext cx="7772400" cy="171710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C9DB0BC-C310-A55E-44DA-F58C15B6FED6}"/>
              </a:ext>
            </a:extLst>
          </p:cNvPr>
          <p:cNvGraphicFramePr>
            <a:graphicFrameLocks noGrp="1"/>
          </p:cNvGraphicFramePr>
          <p:nvPr/>
        </p:nvGraphicFramePr>
        <p:xfrm>
          <a:off x="2264377" y="2101597"/>
          <a:ext cx="7663246" cy="25603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688465">
                  <a:extLst>
                    <a:ext uri="{9D8B030D-6E8A-4147-A177-3AD203B41FA5}">
                      <a16:colId xmlns:a16="http://schemas.microsoft.com/office/drawing/2014/main" val="4047185512"/>
                    </a:ext>
                  </a:extLst>
                </a:gridCol>
                <a:gridCol w="1505903">
                  <a:extLst>
                    <a:ext uri="{9D8B030D-6E8A-4147-A177-3AD203B41FA5}">
                      <a16:colId xmlns:a16="http://schemas.microsoft.com/office/drawing/2014/main" val="3945532304"/>
                    </a:ext>
                  </a:extLst>
                </a:gridCol>
                <a:gridCol w="1189546">
                  <a:extLst>
                    <a:ext uri="{9D8B030D-6E8A-4147-A177-3AD203B41FA5}">
                      <a16:colId xmlns:a16="http://schemas.microsoft.com/office/drawing/2014/main" val="1757403893"/>
                    </a:ext>
                  </a:extLst>
                </a:gridCol>
                <a:gridCol w="1044893">
                  <a:extLst>
                    <a:ext uri="{9D8B030D-6E8A-4147-A177-3AD203B41FA5}">
                      <a16:colId xmlns:a16="http://schemas.microsoft.com/office/drawing/2014/main" val="1804713050"/>
                    </a:ext>
                  </a:extLst>
                </a:gridCol>
                <a:gridCol w="1189546">
                  <a:extLst>
                    <a:ext uri="{9D8B030D-6E8A-4147-A177-3AD203B41FA5}">
                      <a16:colId xmlns:a16="http://schemas.microsoft.com/office/drawing/2014/main" val="3225375870"/>
                    </a:ext>
                  </a:extLst>
                </a:gridCol>
                <a:gridCol w="1044893">
                  <a:extLst>
                    <a:ext uri="{9D8B030D-6E8A-4147-A177-3AD203B41FA5}">
                      <a16:colId xmlns:a16="http://schemas.microsoft.com/office/drawing/2014/main" val="3724077832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algn="l" fontAlgn="base"/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/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auto"/>
                      <a:r>
                        <a:rPr lang="en-US" sz="1800" b="1" i="0" dirty="0">
                          <a:solidFill>
                            <a:srgbClr val="FFC000"/>
                          </a:solidFill>
                          <a:effectLst/>
                          <a:latin typeface="Gill Sans MT" panose="020B0502020104020203" pitchFamily="34" charset="0"/>
                        </a:rPr>
                        <a:t>train31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auto"/>
                      <a:endParaRPr lang="en-US" sz="1800" b="1" i="0" dirty="0">
                        <a:solidFill>
                          <a:srgbClr val="FFFFFF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auto"/>
                      <a:r>
                        <a:rPr lang="en-US" sz="1800" b="1" i="0" dirty="0"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</a:rPr>
                        <a:t>train31_SAHI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auto"/>
                      <a:endParaRPr lang="en-US" sz="1800" b="1" i="0" dirty="0">
                        <a:solidFill>
                          <a:srgbClr val="FFFFFF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53872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People in image​</a:t>
                      </a:r>
                      <a:endParaRPr lang="en-US" b="1" i="0" dirty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Ground truth​</a:t>
                      </a:r>
                      <a:endParaRPr lang="en-US" b="1" i="0" dirty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​prediction</a:t>
                      </a:r>
                      <a:endParaRPr lang="en-US" sz="1800" b="1" i="0" dirty="0">
                        <a:solidFill>
                          <a:srgbClr val="FFC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​%</a:t>
                      </a:r>
                      <a:endParaRPr lang="en-US" sz="1800" b="1" i="0" dirty="0">
                        <a:solidFill>
                          <a:srgbClr val="FFC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​prediction</a:t>
                      </a:r>
                      <a:endParaRPr lang="en-US" sz="1800" b="1" i="0" dirty="0"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​%</a:t>
                      </a:r>
                      <a:endParaRPr lang="en-US" sz="1800" b="1" i="0" dirty="0"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787068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150+​</a:t>
                      </a:r>
                      <a:endParaRPr lang="en-US" b="0" i="0">
                        <a:solidFill>
                          <a:srgbClr val="0070C0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​171.5</a:t>
                      </a:r>
                      <a:endParaRPr lang="en-US" sz="1800" b="0" i="0">
                        <a:solidFill>
                          <a:srgbClr val="0070C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​138.0</a:t>
                      </a:r>
                      <a:endParaRPr lang="en-US" sz="1800" b="0" i="0" dirty="0">
                        <a:solidFill>
                          <a:srgbClr val="FFC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​80.5%</a:t>
                      </a:r>
                      <a:endParaRPr lang="en-US" sz="1800" b="0" i="0" dirty="0">
                        <a:solidFill>
                          <a:srgbClr val="FFC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​160.5</a:t>
                      </a:r>
                      <a:endParaRPr lang="en-US" sz="1800" b="0" i="0" dirty="0"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​93.6%</a:t>
                      </a:r>
                      <a:endParaRPr lang="en-US" sz="1800" b="0" i="0" dirty="0"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19316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​100-150</a:t>
                      </a:r>
                      <a:endParaRPr lang="en-US" sz="1800" b="0" i="0">
                        <a:solidFill>
                          <a:srgbClr val="0070C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​120.2</a:t>
                      </a:r>
                      <a:endParaRPr lang="en-US" sz="1800" b="0" i="0" dirty="0">
                        <a:solidFill>
                          <a:srgbClr val="0070C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​96.0</a:t>
                      </a:r>
                      <a:endParaRPr lang="en-US" sz="1800" b="0" i="0" dirty="0">
                        <a:solidFill>
                          <a:srgbClr val="FFC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​79.9%</a:t>
                      </a:r>
                      <a:endParaRPr lang="en-US" sz="1800" b="0" i="0" dirty="0">
                        <a:solidFill>
                          <a:srgbClr val="FFC000"/>
                        </a:solidFill>
                        <a:effectLst/>
                        <a:latin typeface="Gill Sans M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​113.4</a:t>
                      </a:r>
                      <a:endParaRPr lang="en-US" sz="1800" b="0" i="0" dirty="0"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/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​94.3%</a:t>
                      </a:r>
                      <a:endParaRPr lang="en-US" sz="1800" b="0" i="0" dirty="0">
                        <a:solidFill>
                          <a:srgbClr val="00B050"/>
                        </a:solidFill>
                        <a:effectLst/>
                        <a:latin typeface="Gill Sans M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24714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50-100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69.9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60.0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85.8%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69.7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99.7%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95001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>
                          <a:solidFill>
                            <a:srgbClr val="0070C0"/>
                          </a:solidFill>
                          <a:effectLst/>
                        </a:rPr>
                        <a:t>10-50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32.8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28.8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87.8%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31.7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96.6%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577237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0-10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70C0"/>
                          </a:solidFill>
                          <a:effectLst/>
                        </a:rPr>
                        <a:t>3.45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3.10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FFC000"/>
                          </a:solidFill>
                          <a:effectLst/>
                        </a:rPr>
                        <a:t>89.9%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4.31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00B050"/>
                          </a:solidFill>
                          <a:effectLst/>
                        </a:rPr>
                        <a:t>124.9%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362653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1865C62-1E82-1081-C608-BE1F2955081E}"/>
              </a:ext>
            </a:extLst>
          </p:cNvPr>
          <p:cNvSpPr txBox="1"/>
          <p:nvPr/>
        </p:nvSpPr>
        <p:spPr>
          <a:xfrm>
            <a:off x="3918647" y="642880"/>
            <a:ext cx="49975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Applying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SAHI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YOLOv8x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increases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number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detections</a:t>
            </a:r>
            <a:r>
              <a:rPr lang="en-US" altLang="zh-CN" dirty="0">
                <a:solidFill>
                  <a:srgbClr val="FF0000"/>
                </a:solidFill>
                <a:highlight>
                  <a:srgbClr val="C0C0C0"/>
                </a:highlight>
              </a:rPr>
              <a:t>(compare the % columns)</a:t>
            </a:r>
            <a:r>
              <a:rPr lang="en-US" altLang="zh-CN" dirty="0">
                <a:solidFill>
                  <a:srgbClr val="FF0000"/>
                </a:solidFill>
              </a:rPr>
              <a:t> but not the performance</a:t>
            </a:r>
            <a:r>
              <a:rPr lang="en-US" altLang="zh-CN" dirty="0">
                <a:solidFill>
                  <a:srgbClr val="FF0000"/>
                </a:solidFill>
                <a:highlight>
                  <a:srgbClr val="C0C0C0"/>
                </a:highlight>
              </a:rPr>
              <a:t>(see the line plot at the bottom)</a:t>
            </a:r>
            <a:r>
              <a:rPr lang="en-US" altLang="zh-CN" dirty="0">
                <a:solidFill>
                  <a:srgbClr val="FF0000"/>
                </a:solidFill>
              </a:rPr>
              <a:t>.</a:t>
            </a:r>
            <a:endParaRPr lang="en-CN" dirty="0">
              <a:solidFill>
                <a:srgbClr val="FF0000"/>
              </a:solidFill>
            </a:endParaRP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68A3FDC7-4F3A-5B0D-4769-5CFC387BB0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041"/>
          <a:stretch/>
        </p:blipFill>
        <p:spPr>
          <a:xfrm>
            <a:off x="2209800" y="4781136"/>
            <a:ext cx="7772400" cy="1717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0BF87A-4428-46C9-5BE6-4C948491922C}"/>
              </a:ext>
            </a:extLst>
          </p:cNvPr>
          <p:cNvSpPr txBox="1"/>
          <p:nvPr/>
        </p:nvSpPr>
        <p:spPr>
          <a:xfrm>
            <a:off x="2526966" y="5851910"/>
            <a:ext cx="5968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CN" dirty="0">
                <a:solidFill>
                  <a:srgbClr val="FF0000"/>
                </a:solidFill>
              </a:rPr>
              <a:t>lthough the predicted number </a:t>
            </a:r>
          </a:p>
          <a:p>
            <a:r>
              <a:rPr lang="en-CN" dirty="0">
                <a:solidFill>
                  <a:srgbClr val="FF0000"/>
                </a:solidFill>
              </a:rPr>
              <a:t>of people increases, </a:t>
            </a:r>
            <a:r>
              <a:rPr lang="en-CN" dirty="0">
                <a:solidFill>
                  <a:srgbClr val="FF0000"/>
                </a:solidFill>
                <a:highlight>
                  <a:srgbClr val="C0C0C0"/>
                </a:highlight>
              </a:rPr>
              <a:t>the accuracy is not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A46973-6DA1-1CEA-AA13-26A84A503B72}"/>
              </a:ext>
            </a:extLst>
          </p:cNvPr>
          <p:cNvSpPr txBox="1"/>
          <p:nvPr/>
        </p:nvSpPr>
        <p:spPr>
          <a:xfrm>
            <a:off x="4866981" y="4912334"/>
            <a:ext cx="5968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SAHI enable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the  </a:t>
            </a:r>
            <a:r>
              <a:rPr lang="en-US" dirty="0">
                <a:solidFill>
                  <a:srgbClr val="FF0000"/>
                </a:solidFill>
              </a:rPr>
              <a:t>model to detect more </a:t>
            </a:r>
          </a:p>
          <a:p>
            <a:r>
              <a:rPr lang="en-US" dirty="0">
                <a:solidFill>
                  <a:srgbClr val="FF0000"/>
                </a:solidFill>
              </a:rPr>
              <a:t>objects, but also introduce more false positives.</a:t>
            </a:r>
            <a:endParaRPr lang="en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140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EA8792-3C9C-5F85-D437-4C10CB2F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665" y="225990"/>
            <a:ext cx="2328866" cy="17875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5E955A-E45C-D8B3-1FB3-87DF21F33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510" y="255462"/>
            <a:ext cx="2328866" cy="17651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47F823-42F1-4F63-B3BA-05F716D8168A}"/>
              </a:ext>
            </a:extLst>
          </p:cNvPr>
          <p:cNvSpPr txBox="1"/>
          <p:nvPr/>
        </p:nvSpPr>
        <p:spPr>
          <a:xfrm>
            <a:off x="626622" y="658115"/>
            <a:ext cx="6462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Söhne"/>
              </a:rPr>
              <a:t>There are two main factors contributing to this phenomenon</a:t>
            </a:r>
            <a:r>
              <a:rPr lang="en-US" altLang="zh-CN" sz="2400" b="0" i="0" dirty="0">
                <a:effectLst/>
                <a:latin typeface="Söhne"/>
              </a:rPr>
              <a:t>:</a:t>
            </a:r>
            <a:endParaRPr lang="en-US" sz="2400" dirty="0"/>
          </a:p>
          <a:p>
            <a:r>
              <a:rPr lang="en-US" altLang="zh-CN" dirty="0">
                <a:solidFill>
                  <a:schemeClr val="accent1"/>
                </a:solidFill>
              </a:rPr>
              <a:t>Aspect 1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dirty="0"/>
              <a:t>highly-overlapped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chemeClr val="accent1"/>
                </a:solidFill>
              </a:rPr>
              <a:t>Solution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two/multi-stage</a:t>
            </a:r>
            <a:r>
              <a:rPr lang="zh-CN" altLang="en-US" dirty="0"/>
              <a:t> </a:t>
            </a:r>
            <a:r>
              <a:rPr lang="en-US" altLang="zh-CN" dirty="0"/>
              <a:t>models</a:t>
            </a:r>
          </a:p>
          <a:p>
            <a:r>
              <a:rPr lang="en-US" altLang="zh-CN" dirty="0">
                <a:solidFill>
                  <a:schemeClr val="accent1"/>
                </a:solidFill>
              </a:rPr>
              <a:t>Aspect 2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tiny object</a:t>
            </a:r>
            <a:r>
              <a:rPr lang="zh-CN" altLang="en-US" dirty="0"/>
              <a:t> </a:t>
            </a:r>
            <a:r>
              <a:rPr lang="en-US" altLang="zh-CN" dirty="0"/>
              <a:t>detection.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chemeClr val="accent1"/>
                </a:solidFill>
              </a:rPr>
              <a:t>Solution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  <a:r>
              <a:rPr lang="zh-CN" altLang="en-US" dirty="0"/>
              <a:t> </a:t>
            </a:r>
            <a:r>
              <a:rPr lang="en-US" altLang="zh-CN" dirty="0"/>
              <a:t>annotation</a:t>
            </a:r>
            <a:r>
              <a:rPr lang="zh-CN" altLang="en-US" dirty="0"/>
              <a:t> </a:t>
            </a:r>
            <a:r>
              <a:rPr lang="en-US" altLang="zh-CN" dirty="0"/>
              <a:t>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875A62-1FED-4A25-6FC7-548DFB1F2993}"/>
              </a:ext>
            </a:extLst>
          </p:cNvPr>
          <p:cNvSpPr txBox="1"/>
          <p:nvPr/>
        </p:nvSpPr>
        <p:spPr>
          <a:xfrm>
            <a:off x="626622" y="2707683"/>
            <a:ext cx="64625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2E2E2E"/>
                </a:solidFill>
                <a:effectLst/>
                <a:latin typeface="ElsevierGulliver"/>
              </a:rPr>
              <a:t>It</a:t>
            </a:r>
            <a:r>
              <a:rPr lang="zh-CN" altLang="en-US" b="0" i="0" dirty="0">
                <a:solidFill>
                  <a:srgbClr val="2E2E2E"/>
                </a:solidFill>
                <a:effectLst/>
                <a:latin typeface="ElsevierGulliver"/>
              </a:rPr>
              <a:t> </a:t>
            </a:r>
            <a:r>
              <a:rPr lang="en-US" b="0" i="0" dirty="0">
                <a:solidFill>
                  <a:srgbClr val="2E2E2E"/>
                </a:solidFill>
                <a:effectLst/>
                <a:latin typeface="ElsevierGulliver"/>
              </a:rPr>
              <a:t>is inherently difficult for a one-stage detector to </a:t>
            </a:r>
            <a:r>
              <a:rPr lang="en-US" altLang="zh-CN" b="0" i="0" dirty="0">
                <a:solidFill>
                  <a:srgbClr val="2E2E2E"/>
                </a:solidFill>
                <a:effectLst/>
                <a:latin typeface="ElsevierGulliver"/>
              </a:rPr>
              <a:t>detect</a:t>
            </a:r>
            <a:r>
              <a:rPr lang="en-US" b="0" i="0" dirty="0">
                <a:solidFill>
                  <a:srgbClr val="2E2E2E"/>
                </a:solidFill>
                <a:effectLst/>
                <a:latin typeface="ElsevierGulliver"/>
              </a:rPr>
              <a:t> highly-overlapped objects in crowded scenes because most of their detection theories are not suitable for crowded scene detection. 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ElsevierGulliver"/>
              </a:rPr>
              <a:t>Hong-hui Xu, etc. (March 2023)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ElsevierGulliver"/>
              </a:rPr>
              <a:t>. </a:t>
            </a:r>
            <a:r>
              <a:rPr lang="en-US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ElsevierGulliver"/>
              </a:rPr>
              <a:t>Object detection in crowded scenes via joint prediction.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ElsevierGulliver"/>
              </a:rPr>
              <a:t>Defence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ElsevierGulliver"/>
              </a:rPr>
              <a:t> Technology. Pages 103-115.</a:t>
            </a:r>
          </a:p>
          <a:p>
            <a:endParaRPr lang="en-US" i="1" dirty="0">
              <a:solidFill>
                <a:schemeClr val="tx1">
                  <a:lumMod val="50000"/>
                  <a:lumOff val="50000"/>
                </a:schemeClr>
              </a:solidFill>
              <a:latin typeface="ElsevierGulliver"/>
            </a:endParaRPr>
          </a:p>
          <a:p>
            <a:r>
              <a:rPr lang="en-CN" dirty="0">
                <a:highlight>
                  <a:srgbClr val="FFFF00"/>
                </a:highlight>
              </a:rPr>
              <a:t>Aspect 1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doesn't benefit much from SAHI framework</a:t>
            </a:r>
            <a:endParaRPr lang="en-US" b="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ElsevierGulliver"/>
            </a:endParaRPr>
          </a:p>
          <a:p>
            <a:endParaRPr lang="en-CN" dirty="0"/>
          </a:p>
          <a:p>
            <a:endParaRPr lang="en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17A387-FFE0-6D86-0819-22959BB2C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1550" y="4076050"/>
            <a:ext cx="2328866" cy="18105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9497A2-04DA-29FC-0220-CFE3916CD9A5}"/>
              </a:ext>
            </a:extLst>
          </p:cNvPr>
          <p:cNvSpPr txBox="1"/>
          <p:nvPr/>
        </p:nvSpPr>
        <p:spPr>
          <a:xfrm>
            <a:off x="7618511" y="5828604"/>
            <a:ext cx="1562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Predictions </a:t>
            </a:r>
            <a:r>
              <a:rPr lang="en-US" altLang="zh-CN" sz="1400" dirty="0">
                <a:solidFill>
                  <a:srgbClr val="C00000"/>
                </a:solidFill>
              </a:rPr>
              <a:t>train31</a:t>
            </a:r>
            <a:endParaRPr lang="en-CN" sz="1400" dirty="0">
              <a:solidFill>
                <a:srgbClr val="C00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20E03B-C7DB-C5B8-8390-6A3CF7E00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0665" y="4061942"/>
            <a:ext cx="2328866" cy="18246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F9BA78-BE82-1953-50C4-0C281771671A}"/>
              </a:ext>
            </a:extLst>
          </p:cNvPr>
          <p:cNvSpPr txBox="1"/>
          <p:nvPr/>
        </p:nvSpPr>
        <p:spPr>
          <a:xfrm>
            <a:off x="9854818" y="5828603"/>
            <a:ext cx="2040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Predictions </a:t>
            </a:r>
            <a:r>
              <a:rPr lang="en-US" altLang="zh-CN" sz="1400" dirty="0">
                <a:solidFill>
                  <a:srgbClr val="C00000"/>
                </a:solidFill>
              </a:rPr>
              <a:t>train31_SAHI</a:t>
            </a:r>
            <a:endParaRPr lang="en-CN" sz="1400" dirty="0">
              <a:solidFill>
                <a:srgbClr val="C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3B4315-3BC9-4793-6102-31A92FC347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1550" y="2065433"/>
            <a:ext cx="2328866" cy="18020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E930294-E46C-4FAA-0116-8BEC762C35DB}"/>
              </a:ext>
            </a:extLst>
          </p:cNvPr>
          <p:cNvSpPr txBox="1"/>
          <p:nvPr/>
        </p:nvSpPr>
        <p:spPr>
          <a:xfrm>
            <a:off x="7877213" y="3793130"/>
            <a:ext cx="1077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Annotations</a:t>
            </a:r>
            <a:endParaRPr lang="en-CN" sz="1400" dirty="0"/>
          </a:p>
        </p:txBody>
      </p:sp>
    </p:spTree>
    <p:extLst>
      <p:ext uri="{BB962C8B-B14F-4D97-AF65-F5344CB8AC3E}">
        <p14:creationId xmlns:p14="http://schemas.microsoft.com/office/powerpoint/2010/main" val="382102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4E8663-BDC5-8B97-D928-2FFE372873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89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F8F517-86E3-2F77-5685-720089F5D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69" y="4164149"/>
            <a:ext cx="4641818" cy="20430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B1848A-96F0-CACF-BF53-859631DB6D29}"/>
              </a:ext>
            </a:extLst>
          </p:cNvPr>
          <p:cNvSpPr txBox="1"/>
          <p:nvPr/>
        </p:nvSpPr>
        <p:spPr>
          <a:xfrm>
            <a:off x="5905557" y="42829"/>
            <a:ext cx="626074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highlight>
                  <a:srgbClr val="C0C0C0"/>
                </a:highlight>
              </a:rPr>
              <a:t>Tiny object detection accuracy is limited by annotation quality: Conflict ground truth</a:t>
            </a:r>
            <a:r>
              <a:rPr lang="zh-CN" altLang="en-US" sz="1600" dirty="0">
                <a:highlight>
                  <a:srgbClr val="C0C0C0"/>
                </a:highlight>
              </a:rPr>
              <a:t> </a:t>
            </a:r>
            <a:r>
              <a:rPr lang="en-US" altLang="zh-CN" sz="1600" dirty="0">
                <a:highlight>
                  <a:srgbClr val="C0C0C0"/>
                </a:highlight>
              </a:rPr>
              <a:t>makes the model confused with whether a candidate prediction is a good prediction or a bad prediction.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C000"/>
                </a:solidFill>
                <a:highlight>
                  <a:srgbClr val="000000"/>
                </a:highlight>
              </a:rPr>
              <a:t>Orange box </a:t>
            </a:r>
            <a:r>
              <a:rPr lang="en-US" sz="1600" dirty="0">
                <a:solidFill>
                  <a:schemeClr val="bg1"/>
                </a:solidFill>
                <a:highlight>
                  <a:srgbClr val="000000"/>
                </a:highlight>
              </a:rPr>
              <a:t>with label name “1”: annotations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2D050"/>
                </a:solidFill>
                <a:highlight>
                  <a:srgbClr val="000000"/>
                </a:highlight>
              </a:rPr>
              <a:t>Yellow-green box </a:t>
            </a:r>
            <a:r>
              <a:rPr lang="en-US" sz="1600" dirty="0">
                <a:solidFill>
                  <a:schemeClr val="bg1"/>
                </a:solidFill>
                <a:highlight>
                  <a:srgbClr val="000000"/>
                </a:highlight>
              </a:rPr>
              <a:t>with float confidence</a:t>
            </a:r>
            <a:r>
              <a:rPr lang="en-US" altLang="zh-CN" sz="1600" dirty="0">
                <a:solidFill>
                  <a:schemeClr val="bg1"/>
                </a:solidFill>
                <a:highlight>
                  <a:srgbClr val="000000"/>
                </a:highlight>
              </a:rPr>
              <a:t>: predictions</a:t>
            </a:r>
            <a:endParaRPr lang="en-US" sz="1600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highlight>
                  <a:srgbClr val="000000"/>
                </a:highlight>
              </a:rPr>
              <a:t>W</a:t>
            </a:r>
            <a:r>
              <a:rPr lang="en-CN" sz="1600" dirty="0">
                <a:solidFill>
                  <a:schemeClr val="bg1"/>
                </a:solidFill>
                <a:highlight>
                  <a:srgbClr val="000000"/>
                </a:highlight>
              </a:rPr>
              <a:t>hite arrows: extra predictions by SAHI+YOLOv8x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Purple</a:t>
            </a:r>
            <a:r>
              <a:rPr lang="en-CN" sz="1600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000000"/>
                </a:highlight>
              </a:rPr>
              <a:t> arrows</a:t>
            </a:r>
            <a:r>
              <a:rPr lang="en-CN" sz="1600" dirty="0">
                <a:solidFill>
                  <a:schemeClr val="bg1"/>
                </a:solidFill>
                <a:highlight>
                  <a:srgbClr val="000000"/>
                </a:highlight>
              </a:rPr>
              <a:t>: successfully predicted but no labels on that area. Those predictions will be considered false positives.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C04A42-63E4-CF52-A4E6-9CB6ACF4505E}"/>
              </a:ext>
            </a:extLst>
          </p:cNvPr>
          <p:cNvSpPr/>
          <p:nvPr/>
        </p:nvSpPr>
        <p:spPr>
          <a:xfrm>
            <a:off x="2173184" y="2712226"/>
            <a:ext cx="2173183" cy="66596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0355E2-8EF6-E9AA-9B5A-F5E06F8F44F2}"/>
              </a:ext>
            </a:extLst>
          </p:cNvPr>
          <p:cNvCxnSpPr>
            <a:cxnSpLocks/>
          </p:cNvCxnSpPr>
          <p:nvPr/>
        </p:nvCxnSpPr>
        <p:spPr>
          <a:xfrm flipH="1">
            <a:off x="322067" y="2712226"/>
            <a:ext cx="1851117" cy="14519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981560-977F-46D8-5215-7FA575ECCC44}"/>
              </a:ext>
            </a:extLst>
          </p:cNvPr>
          <p:cNvCxnSpPr>
            <a:cxnSpLocks/>
          </p:cNvCxnSpPr>
          <p:nvPr/>
        </p:nvCxnSpPr>
        <p:spPr>
          <a:xfrm flipV="1">
            <a:off x="322067" y="3378186"/>
            <a:ext cx="1851117" cy="283974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E5B180-770E-34B4-0A44-7B34E0D1E006}"/>
              </a:ext>
            </a:extLst>
          </p:cNvPr>
          <p:cNvCxnSpPr>
            <a:cxnSpLocks/>
          </p:cNvCxnSpPr>
          <p:nvPr/>
        </p:nvCxnSpPr>
        <p:spPr>
          <a:xfrm flipH="1" flipV="1">
            <a:off x="4346367" y="2712226"/>
            <a:ext cx="617520" cy="145192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D1837EB-AC47-1F7B-511A-26686B2BDC6D}"/>
              </a:ext>
            </a:extLst>
          </p:cNvPr>
          <p:cNvCxnSpPr>
            <a:cxnSpLocks/>
          </p:cNvCxnSpPr>
          <p:nvPr/>
        </p:nvCxnSpPr>
        <p:spPr>
          <a:xfrm flipH="1" flipV="1">
            <a:off x="4346367" y="3378186"/>
            <a:ext cx="617520" cy="28290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525AF91-67A0-FD48-0253-33EAB08B92F7}"/>
              </a:ext>
            </a:extLst>
          </p:cNvPr>
          <p:cNvSpPr/>
          <p:nvPr/>
        </p:nvSpPr>
        <p:spPr>
          <a:xfrm>
            <a:off x="322069" y="4164148"/>
            <a:ext cx="4641818" cy="204305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EFA83E-04F1-69CC-A322-3746BF676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91" y="110204"/>
            <a:ext cx="4844687" cy="2198121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524A2869-8600-2C50-23A0-E88BDBD6CFBC}"/>
              </a:ext>
            </a:extLst>
          </p:cNvPr>
          <p:cNvSpPr/>
          <p:nvPr/>
        </p:nvSpPr>
        <p:spPr>
          <a:xfrm>
            <a:off x="725491" y="95397"/>
            <a:ext cx="4844687" cy="2212928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5B6E19C-5BC3-E724-6EBF-179BB3BEC429}"/>
              </a:ext>
            </a:extLst>
          </p:cNvPr>
          <p:cNvCxnSpPr>
            <a:cxnSpLocks/>
          </p:cNvCxnSpPr>
          <p:nvPr/>
        </p:nvCxnSpPr>
        <p:spPr>
          <a:xfrm flipH="1" flipV="1">
            <a:off x="725491" y="110203"/>
            <a:ext cx="4230476" cy="204468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CAD5094-FE31-5924-4CC1-BD97511EA475}"/>
              </a:ext>
            </a:extLst>
          </p:cNvPr>
          <p:cNvCxnSpPr>
            <a:cxnSpLocks/>
          </p:cNvCxnSpPr>
          <p:nvPr/>
        </p:nvCxnSpPr>
        <p:spPr>
          <a:xfrm flipH="1" flipV="1">
            <a:off x="725491" y="2308325"/>
            <a:ext cx="4230476" cy="112067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BE46042-BA84-4576-46A6-38F5BC079B2C}"/>
              </a:ext>
            </a:extLst>
          </p:cNvPr>
          <p:cNvCxnSpPr>
            <a:cxnSpLocks/>
          </p:cNvCxnSpPr>
          <p:nvPr/>
        </p:nvCxnSpPr>
        <p:spPr>
          <a:xfrm flipH="1" flipV="1">
            <a:off x="5578098" y="110203"/>
            <a:ext cx="2267537" cy="204468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76BCEDFC-2AFF-FAEB-DC7E-94F828ECE7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6227" y="4126387"/>
            <a:ext cx="6154220" cy="2440668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09EADE1-B7F8-EE22-E4EE-86AC65268731}"/>
              </a:ext>
            </a:extLst>
          </p:cNvPr>
          <p:cNvSpPr/>
          <p:nvPr/>
        </p:nvSpPr>
        <p:spPr>
          <a:xfrm>
            <a:off x="5956227" y="4126386"/>
            <a:ext cx="6154220" cy="2440669"/>
          </a:xfrm>
          <a:prstGeom prst="rect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BA0774E-6386-3B72-3E8F-9198047A1781}"/>
              </a:ext>
            </a:extLst>
          </p:cNvPr>
          <p:cNvSpPr/>
          <p:nvPr/>
        </p:nvSpPr>
        <p:spPr>
          <a:xfrm>
            <a:off x="8668987" y="2149371"/>
            <a:ext cx="3087584" cy="1079425"/>
          </a:xfrm>
          <a:prstGeom prst="rect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E8826C7-2A27-9F03-8AFD-08F2DC936744}"/>
              </a:ext>
            </a:extLst>
          </p:cNvPr>
          <p:cNvCxnSpPr>
            <a:cxnSpLocks/>
          </p:cNvCxnSpPr>
          <p:nvPr/>
        </p:nvCxnSpPr>
        <p:spPr>
          <a:xfrm flipV="1">
            <a:off x="5956227" y="2149371"/>
            <a:ext cx="2712760" cy="197701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6BF0B2F-F820-CBB3-668A-341733A94ED9}"/>
              </a:ext>
            </a:extLst>
          </p:cNvPr>
          <p:cNvCxnSpPr>
            <a:cxnSpLocks/>
          </p:cNvCxnSpPr>
          <p:nvPr/>
        </p:nvCxnSpPr>
        <p:spPr>
          <a:xfrm flipV="1">
            <a:off x="5956227" y="3228796"/>
            <a:ext cx="2712760" cy="324287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B5D653A-83C9-2D56-E4B8-64C6D8D15472}"/>
              </a:ext>
            </a:extLst>
          </p:cNvPr>
          <p:cNvCxnSpPr>
            <a:cxnSpLocks/>
          </p:cNvCxnSpPr>
          <p:nvPr/>
        </p:nvCxnSpPr>
        <p:spPr>
          <a:xfrm flipH="1" flipV="1">
            <a:off x="11756571" y="2149371"/>
            <a:ext cx="353876" cy="201004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7ED192F-9CE1-2DA5-5A9C-8708D7DA31AF}"/>
              </a:ext>
            </a:extLst>
          </p:cNvPr>
          <p:cNvCxnSpPr>
            <a:cxnSpLocks/>
          </p:cNvCxnSpPr>
          <p:nvPr/>
        </p:nvCxnSpPr>
        <p:spPr>
          <a:xfrm flipH="1" flipV="1">
            <a:off x="11756571" y="3228796"/>
            <a:ext cx="353876" cy="3338259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54E61D-46CD-D352-25CB-C3F991E9A1EE}"/>
              </a:ext>
            </a:extLst>
          </p:cNvPr>
          <p:cNvSpPr txBox="1"/>
          <p:nvPr/>
        </p:nvSpPr>
        <p:spPr>
          <a:xfrm>
            <a:off x="717571" y="65933"/>
            <a:ext cx="40371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Detecting</a:t>
            </a:r>
            <a:r>
              <a:rPr lang="en-CN" sz="1100" dirty="0">
                <a:solidFill>
                  <a:schemeClr val="bg1"/>
                </a:solidFill>
              </a:rPr>
              <a:t> an extra person in the image could be considered a false positive and the ability to detect a potential person like this one is going to be li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F4914210-8AF8-E484-54C3-80E87875A17D}"/>
              </a:ext>
            </a:extLst>
          </p:cNvPr>
          <p:cNvSpPr/>
          <p:nvPr/>
        </p:nvSpPr>
        <p:spPr>
          <a:xfrm rot="2548813">
            <a:off x="1360787" y="767913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22135904-A2E2-0052-2540-47656B3F956E}"/>
              </a:ext>
            </a:extLst>
          </p:cNvPr>
          <p:cNvSpPr/>
          <p:nvPr/>
        </p:nvSpPr>
        <p:spPr>
          <a:xfrm rot="8119384">
            <a:off x="2719642" y="4866630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AA921EA1-CA94-BFCA-CD15-EB1C1E6E7529}"/>
              </a:ext>
            </a:extLst>
          </p:cNvPr>
          <p:cNvSpPr/>
          <p:nvPr/>
        </p:nvSpPr>
        <p:spPr>
          <a:xfrm rot="8119384">
            <a:off x="3225083" y="4924169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30C111B6-C0EC-C5DE-CF47-F3218326DD0C}"/>
              </a:ext>
            </a:extLst>
          </p:cNvPr>
          <p:cNvSpPr/>
          <p:nvPr/>
        </p:nvSpPr>
        <p:spPr>
          <a:xfrm rot="2548813">
            <a:off x="9997529" y="4620234"/>
            <a:ext cx="283464" cy="178024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D05E40B-C559-841F-3DDA-0B5400736C6F}"/>
              </a:ext>
            </a:extLst>
          </p:cNvPr>
          <p:cNvSpPr/>
          <p:nvPr/>
        </p:nvSpPr>
        <p:spPr>
          <a:xfrm rot="2548813">
            <a:off x="9971661" y="4466589"/>
            <a:ext cx="283464" cy="178024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93723C-6293-19E4-1BC6-30C5CED883E0}"/>
              </a:ext>
            </a:extLst>
          </p:cNvPr>
          <p:cNvSpPr txBox="1"/>
          <p:nvPr/>
        </p:nvSpPr>
        <p:spPr>
          <a:xfrm>
            <a:off x="6672943" y="6527862"/>
            <a:ext cx="56783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YOLOv8x_BB426_760_t31_b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en-US" b="1" i="0" dirty="0">
                <a:solidFill>
                  <a:schemeClr val="bg1"/>
                </a:solidFill>
                <a:effectLst/>
                <a:latin typeface="Palanquin" panose="020B0004020203020204" pitchFamily="34" charset="77"/>
              </a:rPr>
              <a:t>2022-08-27_17-50-16.jpg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85FD2D-F2FC-4CD2-92F5-B4B2ACC1C673}"/>
              </a:ext>
            </a:extLst>
          </p:cNvPr>
          <p:cNvSpPr/>
          <p:nvPr/>
        </p:nvSpPr>
        <p:spPr>
          <a:xfrm>
            <a:off x="4963887" y="2154887"/>
            <a:ext cx="2881748" cy="1274113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6FFC0D3-D710-7BF0-2B1A-061DB5F8F299}"/>
              </a:ext>
            </a:extLst>
          </p:cNvPr>
          <p:cNvCxnSpPr>
            <a:cxnSpLocks/>
          </p:cNvCxnSpPr>
          <p:nvPr/>
        </p:nvCxnSpPr>
        <p:spPr>
          <a:xfrm flipH="1" flipV="1">
            <a:off x="5570178" y="2308325"/>
            <a:ext cx="2275457" cy="112067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7B4A1A6-3F81-8F4B-2C92-471AB38AD373}"/>
              </a:ext>
            </a:extLst>
          </p:cNvPr>
          <p:cNvSpPr/>
          <p:nvPr/>
        </p:nvSpPr>
        <p:spPr>
          <a:xfrm rot="2548813">
            <a:off x="10771770" y="4406937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80168B72-0878-295F-30D3-5773B862CD43}"/>
              </a:ext>
            </a:extLst>
          </p:cNvPr>
          <p:cNvSpPr/>
          <p:nvPr/>
        </p:nvSpPr>
        <p:spPr>
          <a:xfrm rot="2548813">
            <a:off x="4729234" y="342296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45B69050-8DBC-AFFB-2F8C-640E8BB2396D}"/>
              </a:ext>
            </a:extLst>
          </p:cNvPr>
          <p:cNvSpPr/>
          <p:nvPr/>
        </p:nvSpPr>
        <p:spPr>
          <a:xfrm rot="2548813">
            <a:off x="4097519" y="4705266"/>
            <a:ext cx="283464" cy="17802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79028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28" grpId="0" animBg="1"/>
      <p:bldP spid="44" grpId="0" animBg="1"/>
      <p:bldP spid="45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5B46B9-5FC0-9BE5-59A8-86DBBE187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258"/>
          <a:stretch/>
        </p:blipFill>
        <p:spPr>
          <a:xfrm>
            <a:off x="1459630" y="2223086"/>
            <a:ext cx="6438900" cy="14886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7A8B97-3BF8-1923-EEDD-C606EAB9ED77}"/>
              </a:ext>
            </a:extLst>
          </p:cNvPr>
          <p:cNvSpPr txBox="1"/>
          <p:nvPr/>
        </p:nvSpPr>
        <p:spPr>
          <a:xfrm>
            <a:off x="1451579" y="1853754"/>
            <a:ext cx="3183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</a:rPr>
              <a:t>YOLOv8x</a:t>
            </a:r>
            <a:r>
              <a:rPr lang="en-CN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GPU: </a:t>
            </a:r>
            <a:r>
              <a:rPr lang="en-CN" dirty="0"/>
              <a:t>2.4samples/s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81D683-B55A-FBA4-5D6C-D153F1C54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630" y="4069797"/>
            <a:ext cx="6350000" cy="1155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712E33-D639-1B9E-F61C-2991F7274123}"/>
              </a:ext>
            </a:extLst>
          </p:cNvPr>
          <p:cNvSpPr txBox="1"/>
          <p:nvPr/>
        </p:nvSpPr>
        <p:spPr>
          <a:xfrm>
            <a:off x="1459630" y="3711707"/>
            <a:ext cx="3795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</a:rPr>
              <a:t>SAHI_YOLOv8x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GPU: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r>
              <a:rPr lang="en-CN" dirty="0"/>
              <a:t>.3samples/s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1376D0-F474-940D-0C91-81DE7A6F2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630" y="5594829"/>
            <a:ext cx="6234793" cy="122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07C3D4-25B7-C5E7-3131-8DDBAC2D5081}"/>
              </a:ext>
            </a:extLst>
          </p:cNvPr>
          <p:cNvSpPr txBox="1"/>
          <p:nvPr/>
        </p:nvSpPr>
        <p:spPr>
          <a:xfrm>
            <a:off x="1459630" y="5225497"/>
            <a:ext cx="7686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</a:rPr>
              <a:t>SAHI</a:t>
            </a:r>
            <a:r>
              <a:rPr lang="en-US" altLang="zh-CN" dirty="0">
                <a:solidFill>
                  <a:schemeClr val="accent1"/>
                </a:solidFill>
              </a:rPr>
              <a:t>+</a:t>
            </a:r>
            <a:r>
              <a:rPr lang="en-CN" dirty="0">
                <a:solidFill>
                  <a:schemeClr val="accent1"/>
                </a:solidFill>
              </a:rPr>
              <a:t>YOLOv8x </a:t>
            </a:r>
            <a:r>
              <a:rPr lang="en-CN" dirty="0"/>
              <a:t>could take several minutes per sample on a </a:t>
            </a:r>
            <a:r>
              <a:rPr lang="en-US" altLang="zh-CN" dirty="0"/>
              <a:t>CPU-only</a:t>
            </a:r>
            <a:r>
              <a:rPr lang="en-CN" dirty="0"/>
              <a:t> platform 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AA827A2-7B0D-C9FB-4317-9FD694D70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CN" dirty="0"/>
              <a:t>rocessing speed on CPU/GPU</a:t>
            </a:r>
          </a:p>
        </p:txBody>
      </p:sp>
    </p:spTree>
    <p:extLst>
      <p:ext uri="{BB962C8B-B14F-4D97-AF65-F5344CB8AC3E}">
        <p14:creationId xmlns:p14="http://schemas.microsoft.com/office/powerpoint/2010/main" val="468480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2CECE1-A774-B33D-0EA8-C74A27B90CCE}"/>
              </a:ext>
            </a:extLst>
          </p:cNvPr>
          <p:cNvSpPr txBox="1"/>
          <p:nvPr/>
        </p:nvSpPr>
        <p:spPr>
          <a:xfrm>
            <a:off x="930234" y="484909"/>
            <a:ext cx="1033153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chemeClr val="accent2">
                    <a:lumMod val="75000"/>
                  </a:schemeClr>
                </a:solidFill>
                <a:effectLst/>
                <a:latin typeface="Lucida Grande" panose="020B0600040502020204" pitchFamily="34" charset="0"/>
              </a:rPr>
              <a:t>Slicing Aided Hyper Inference 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and </a:t>
            </a:r>
            <a:r>
              <a:rPr lang="en-US" b="1" i="0" dirty="0">
                <a:solidFill>
                  <a:schemeClr val="accent2">
                    <a:lumMod val="75000"/>
                  </a:schemeClr>
                </a:solidFill>
                <a:effectLst/>
                <a:latin typeface="Lucida Grande" panose="020B0600040502020204" pitchFamily="34" charset="0"/>
              </a:rPr>
              <a:t>Fine-tuning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 for Small Object Detection</a:t>
            </a:r>
          </a:p>
          <a:p>
            <a:r>
              <a:rPr lang="en-US" dirty="0"/>
              <a:t>Paper: </a:t>
            </a:r>
            <a:r>
              <a:rPr lang="en-US" dirty="0">
                <a:hlinkClick r:id="rId2"/>
              </a:rPr>
              <a:t>https://arxiv.org/abs/2202.06934</a:t>
            </a:r>
            <a:endParaRPr lang="en-US" dirty="0"/>
          </a:p>
          <a:p>
            <a:r>
              <a:rPr lang="en-US" dirty="0"/>
              <a:t>Framework: </a:t>
            </a:r>
            <a:r>
              <a:rPr lang="en-US" dirty="0">
                <a:hlinkClick r:id="rId3"/>
              </a:rPr>
              <a:t>https://github.com/obss/sahi.git</a:t>
            </a:r>
            <a:endParaRPr lang="en-US" dirty="0"/>
          </a:p>
          <a:p>
            <a:r>
              <a:rPr lang="en-US" dirty="0"/>
              <a:t>Benchmark: </a:t>
            </a:r>
            <a:r>
              <a:rPr lang="en-US" dirty="0">
                <a:hlinkClick r:id="rId4"/>
              </a:rPr>
              <a:t>https://github.com/fcakyon/small-object-detection-benchmark</a:t>
            </a:r>
            <a:r>
              <a:rPr lang="en-US" dirty="0"/>
              <a:t> </a:t>
            </a:r>
          </a:p>
          <a:p>
            <a:r>
              <a:rPr lang="en-US" dirty="0"/>
              <a:t>Related works: </a:t>
            </a:r>
            <a:r>
              <a:rPr lang="en-US" dirty="0">
                <a:hlinkClick r:id="rId5"/>
              </a:rPr>
              <a:t>https://github.com/kuanhungchen/awesome-tiny-object-detection</a:t>
            </a:r>
            <a:r>
              <a:rPr lang="en-US" dirty="0"/>
              <a:t> </a:t>
            </a:r>
          </a:p>
          <a:p>
            <a:endParaRPr lang="en-US" b="1" dirty="0">
              <a:solidFill>
                <a:srgbClr val="000000"/>
              </a:solidFill>
              <a:latin typeface="Lucida Grande" panose="020B0600040502020204" pitchFamily="34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Lucida Grande" panose="020B0600040502020204" pitchFamily="34" charset="0"/>
              </a:rPr>
              <a:t>Applying this Slicing Aided 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Hyper Inference and Fine-tuning framework to an existing model could 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help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 to improve its prediction performances. </a:t>
            </a:r>
          </a:p>
          <a:p>
            <a:endParaRPr lang="en-US" b="1" dirty="0">
              <a:solidFill>
                <a:srgbClr val="000000"/>
              </a:solidFill>
              <a:latin typeface="Lucida Grande" panose="020B0600040502020204" pitchFamily="34" charset="0"/>
            </a:endParaRP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This framework has been integrated with Detectron2,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MMDetection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,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 and </a:t>
            </a:r>
            <a:r>
              <a:rPr 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YOLO</a:t>
            </a:r>
            <a:r>
              <a:rPr 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 models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.</a:t>
            </a:r>
            <a:r>
              <a:rPr lang="zh-CN" altLang="en-US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It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works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well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on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our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Lucida Grande" panose="020B0600040502020204" pitchFamily="34" charset="0"/>
              </a:rPr>
              <a:t>YOLOv8x</a:t>
            </a:r>
            <a:r>
              <a:rPr lang="en-US" altLang="zh-CN" b="1" i="0" dirty="0">
                <a:solidFill>
                  <a:srgbClr val="000000"/>
                </a:solidFill>
                <a:effectLst/>
                <a:latin typeface="Lucida Grande" panose="020B0600040502020204" pitchFamily="34" charset="0"/>
              </a:rPr>
              <a:t>.</a:t>
            </a:r>
            <a:endParaRPr lang="en-US" b="1" i="0" dirty="0">
              <a:solidFill>
                <a:srgbClr val="000000"/>
              </a:solidFill>
              <a:effectLst/>
              <a:latin typeface="Lucida Grande" panose="020B0600040502020204" pitchFamily="34" charset="0"/>
            </a:endParaRPr>
          </a:p>
          <a:p>
            <a:endParaRPr lang="en-US" dirty="0"/>
          </a:p>
          <a:p>
            <a:r>
              <a:rPr lang="en-US" dirty="0" err="1"/>
              <a:t>跑一个</a:t>
            </a:r>
            <a:r>
              <a:rPr lang="zh-CN" altLang="en-US" dirty="0"/>
              <a:t> </a:t>
            </a:r>
            <a:r>
              <a:rPr lang="en-US" altLang="zh-CN" dirty="0"/>
              <a:t>SAHI+YOLOv8</a:t>
            </a:r>
            <a:r>
              <a:rPr lang="zh-CN" altLang="en-US" dirty="0"/>
              <a:t> 的 </a:t>
            </a:r>
            <a:r>
              <a:rPr lang="en-US" altLang="zh-CN" dirty="0"/>
              <a:t>image</a:t>
            </a:r>
            <a:r>
              <a:rPr lang="zh-CN" altLang="en-US" dirty="0"/>
              <a:t> 每张图片的结果：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zh-CN" altLang="en-US" dirty="0"/>
              <a:t>再整理成前边</a:t>
            </a:r>
            <a:r>
              <a:rPr lang="en-US" altLang="zh-CN" dirty="0"/>
              <a:t> ppt </a:t>
            </a:r>
            <a:r>
              <a:rPr lang="zh-CN" altLang="en-US" dirty="0"/>
              <a:t>的表格，看一下</a:t>
            </a:r>
            <a:r>
              <a:rPr lang="en-US" altLang="zh-CN" dirty="0"/>
              <a:t> accuracy</a:t>
            </a:r>
            <a:r>
              <a:rPr lang="zh-CN" altLang="en-US" dirty="0"/>
              <a:t> 的值提高了多少：</a:t>
            </a:r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9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2AF41-D844-26AA-8725-B22A8CAC5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CN" dirty="0"/>
              <a:t>hort conclusion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7FF6CB-DF57-9366-3DEB-1D95D31EA1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Causal Analysis of Factors Affecting Accuracy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46F99-E34B-3FB2-D54D-2B960BC31E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N" dirty="0"/>
              <a:t>Suggestions:</a:t>
            </a:r>
          </a:p>
          <a:p>
            <a:pPr lvl="1"/>
            <a:r>
              <a:rPr lang="en-CN" dirty="0"/>
              <a:t>Aspect 1: Better models. </a:t>
            </a:r>
          </a:p>
          <a:p>
            <a:pPr lvl="1"/>
            <a:r>
              <a:rPr lang="en-US" dirty="0"/>
              <a:t>Aspect 2: N</a:t>
            </a:r>
            <a:r>
              <a:rPr lang="en-CN" dirty="0"/>
              <a:t>eeds better annotations.</a:t>
            </a:r>
          </a:p>
          <a:p>
            <a:r>
              <a:rPr lang="en-US" dirty="0"/>
              <a:t>Can we approximate the actual values:</a:t>
            </a:r>
          </a:p>
          <a:p>
            <a:pPr lvl="1"/>
            <a:r>
              <a:rPr lang="en-US" dirty="0"/>
              <a:t>With SAHI, yes</a:t>
            </a:r>
          </a:p>
          <a:p>
            <a:pPr lvl="1"/>
            <a:r>
              <a:rPr lang="en-CN" dirty="0"/>
              <a:t>We implemented SAHI+YOLOv8x</a:t>
            </a:r>
          </a:p>
          <a:p>
            <a:pPr lvl="1"/>
            <a:r>
              <a:rPr lang="en-US" dirty="0"/>
              <a:t>N</a:t>
            </a:r>
            <a:r>
              <a:rPr lang="en-CN"/>
              <a:t>eeds GPU to accelerate</a:t>
            </a:r>
            <a:endParaRPr lang="en-C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BC26A69-198C-A338-87C5-0D9206EC0E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N" dirty="0"/>
              <a:t>SAHI and fine-tuning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49962A-0833-3D4E-30A6-B433A4EE21B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Numerically, the prediction is closer to the actual values.</a:t>
            </a:r>
          </a:p>
          <a:p>
            <a:r>
              <a:rPr lang="en-US" dirty="0"/>
              <a:t>SAHI is helpful to detect small objects, but it does not contribute much to the prediction accuracy for this tested case</a:t>
            </a:r>
          </a:p>
        </p:txBody>
      </p:sp>
    </p:spTree>
    <p:extLst>
      <p:ext uri="{BB962C8B-B14F-4D97-AF65-F5344CB8AC3E}">
        <p14:creationId xmlns:p14="http://schemas.microsoft.com/office/powerpoint/2010/main" val="205036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573A59-D2A7-B0D0-9F6D-033EB9660BC5}"/>
              </a:ext>
            </a:extLst>
          </p:cNvPr>
          <p:cNvSpPr txBox="1"/>
          <p:nvPr/>
        </p:nvSpPr>
        <p:spPr>
          <a:xfrm>
            <a:off x="249384" y="93960"/>
            <a:ext cx="5721926" cy="6873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Model</a:t>
            </a:r>
            <a:r>
              <a:rPr lang="zh-CN" altLang="en-US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 </a:t>
            </a:r>
            <a:r>
              <a:rPr lang="en-US" altLang="zh-CN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Prediction</a:t>
            </a:r>
            <a:r>
              <a:rPr lang="zh-CN" altLang="en-US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 </a:t>
            </a:r>
            <a:r>
              <a:rPr lang="en-US" altLang="zh-CN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Comparison</a:t>
            </a:r>
            <a:r>
              <a:rPr lang="zh-CN" altLang="en-US" sz="1100" dirty="0">
                <a:highlight>
                  <a:srgbClr val="C0C0C0"/>
                </a:highlight>
                <a:latin typeface="Menlo" panose="020B0609030804020204" pitchFamily="49" charset="0"/>
              </a:rPr>
              <a:t> </a:t>
            </a:r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 ground</a:t>
            </a:r>
            <a:r>
              <a:rPr lang="zh-CN" altLang="en-US" sz="1100" dirty="0">
                <a:highlight>
                  <a:srgbClr val="C0C0C0"/>
                </a:highlight>
                <a:latin typeface="Menlo" panose="020B0609030804020204" pitchFamily="49" charset="0"/>
              </a:rPr>
              <a:t> </a:t>
            </a:r>
            <a:r>
              <a:rPr lang="en-US" altLang="zh-CN" sz="1100" dirty="0">
                <a:highlight>
                  <a:srgbClr val="C0C0C0"/>
                </a:highlight>
                <a:latin typeface="Menlo" panose="020B0609030804020204" pitchFamily="49" charset="0"/>
              </a:rPr>
              <a:t>t</a:t>
            </a:r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ruth  </a:t>
            </a:r>
            <a:r>
              <a:rPr lang="en-US" sz="1100" dirty="0">
                <a:effectLst/>
                <a:highlight>
                  <a:srgbClr val="FFFF00"/>
                </a:highlight>
                <a:latin typeface="Menlo" panose="020B0609030804020204" pitchFamily="49" charset="0"/>
              </a:rPr>
              <a:t>train31_SAHI</a:t>
            </a:r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  train31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0   2022-08-28_16-20-15.jpg         187.0         181.0    158.0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   2022-08-27_15-40-16.jpg         156.0         140.0    118.0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   2022-08-27_15-20-15.jpg         143.0         128.0    108.0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   2022-08-27_17-10-15.jpg         132.0         121.0    101.0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   2022-08-27_17-50-16.jpg         111.0         109.0    100.0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   2022-08-27_12-50-16.jpg         110.0         111.0     86.0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   2022-08-27_17-30-16.jpg         105.0          98.0     85.0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   2022-09-02_15-50-16.jpg          95.0          96.0     85.0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8   2022-08-28_12-00-15.jpg          88.0          91.0     83.0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9   2022-08-27_17-40-16.jpg          79.0          82.0     72.0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10  2022-08-28_11-30-17.jpg          69.0          70.0     61.0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11  2022-09-04_15-31-23.jpg          54.0          55.0     50.0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12  2022-09-10_17-57-26.jpg          53.0          50.0     34.0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13  2022-08-25_16-34-40.jpg          51.0          44.0     35.0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14  2022-09-10_18-17-26.jpg          50.0          41.0     32.0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15  2022-08-27_11-10-16.jpg          48.0          47.0     42.0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16  2022-08-29_18-03-48.jpg          47.0          46.0     41.0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17  2022-08-29_18-33-47.jpg          47.0          35.0     35.0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18  2022-08-29_13-13-48.jpg          42.0          47.0     41.0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19  2022-08-27_17-00-16.jpg          42.0          39.0     39.0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20  2022-08-28_11-10-16.jpg          40.0          37.0     34.0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21  2022-08-26_16-22-43.jpg          37.0          37.0     30.0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22  2022-08-26_16-42-43.jpg          36.0          33.0     31.0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23  2022-08-25_17-04-40.jpg          31.0          26.0     25.0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24  2022-08-28_10-40-16.jpg          30.0          36.0     30.0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25  2022-08-29_17-23-48.jpg          29.0          33.0     32.0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26  2022-08-29_17-06-47.jpg          28.0          28.0     28.0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27  2022-08-26_17-52-43.jpg          28.0          28.0     26.0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28  2022-08-26_17-48-40.jpg          26.0          29.0     25.0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29  2022-08-27_17-20-16.jpg          26.0          24.0     23.0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30  2022-08-27_10-00-16.jpg          25.0          18.0     18.0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31  2022-08-29_17-36-47.jpg          22.0          24.0     23.0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32  2022-09-11_12-40-15.jpg          21.0          24.0     18.0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33  2022-08-28_16-00-14.jpg          20.0          20.0     20.0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34  2022-08-29_15-21-08.jpg          13.0          13.0     12.0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35  2022-09-04_14-43-18.jpg          10.0           8.0      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36  2022-09-10_14-41-54.jpg           9.0          11.0      9.0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37  2022-09-10_17-31-54.jpg           9.0          13.0      8.0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3ADD9B-C7CA-4BF0-08BB-9B67F7206BCE}"/>
              </a:ext>
            </a:extLst>
          </p:cNvPr>
          <p:cNvSpPr txBox="1"/>
          <p:nvPr/>
        </p:nvSpPr>
        <p:spPr>
          <a:xfrm>
            <a:off x="6220692" y="93960"/>
            <a:ext cx="6102926" cy="6694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38  2022-09-07_17-45-59.jpg           9.0           9.0      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39  2022-10-21_17-50-16.jpg           9.0           8.0      8.0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40  2022-10-24_17-30-16.jpg           8.0          13.0      9.0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41  2022-10-22_15-43-52.jpg           7.0           6.0      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42  2022-09-02_15-00-16.jpg           6.0           7.0      7.0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43  2022-10-08_12-30-16.jpg           6.0           6.0      6.0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44  2022-10-09_13-10-16.jpg           6.0          11.0      5.0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45  2022-10-09_16-40-16.jpg           5.0           6.0      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46  2022-10-14_16-00-16.jpg           5.0           5.0      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47  2022-10-16_17-04-10.jpg           5.0           5.0      3.0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48  2022-10-18_14-10-16.jpg           4.0           5.0      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49  2022-10-18_15-40-15.jpg           4.0           5.0      4.0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50  2022-09-09_08-00-16.jpg           4.0           4.0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51  2022-10-21_13-30-16.jpg           3.0           4.0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52  2022-10-08_15-10-15.jpg           3.0           3.0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53  2022-10-16_15-24-10.jpg           3.0           2.0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54  2022-09-08_10-20-16.jpg           2.0           6.0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55  2022-10-14_14-30-16.jpg           2.0           6.0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56  2022-10-27_08-50-16.jpg           2.0           5.0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57  2022-09-08_08-50-16.jpg           2.0           4.0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58  2022-10-09_17-10-15.jpg           2.0           3.0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59  2022-10-08_14-10-16.jpg           2.0           2.0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60  2022-10-09_11-00-16.jpg           2.0           2.0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61  2022-10-13_14-54-06.jpg           2.0           2.0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62  2022-10-14_13-40-15.jpg           2.0           2.0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63  2022-10-13_18-34-06.jpg           2.0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64  2022-10-18_12-20-15.jpg           1.0           3.0      2.0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65  2022-10-14_11-00-15.jpg           1.0           2.0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66  2022-10-14_16-40-16.jpg           1.0           2.0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67  2022-10-18_11-20-15.jpg           1.0           2.0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68  2022-08-28_07-00-16.jpg           1.0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69  2022-10-16_16-24-10.jpg           1.0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70  2022-10-19_10-30-15.jpg           1.0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71  2022-10-19_11-50-16.jpg           1.0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72  2022-10-20_11-00-16.jpg           1.0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73  2022-10-14_07-30-15.jpg           1.0           1.0      0.0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74  2022-10-15_07-40-17.jpg           0.0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75  2022-10-20_07-50-16.jpg           0.0           1.0      1.0</a:t>
            </a:r>
          </a:p>
          <a:p>
            <a:r>
              <a:rPr lang="en-US" sz="1100" dirty="0">
                <a:effectLst/>
                <a:highlight>
                  <a:srgbClr val="C0C0C0"/>
                </a:highlight>
                <a:latin typeface="Menlo" panose="020B0609030804020204" pitchFamily="49" charset="0"/>
              </a:rPr>
              <a:t>76  2022-10-18_08-20-16.jpg           0.0           0.0      0.0</a:t>
            </a:r>
          </a:p>
        </p:txBody>
      </p:sp>
    </p:spTree>
    <p:extLst>
      <p:ext uri="{BB962C8B-B14F-4D97-AF65-F5344CB8AC3E}">
        <p14:creationId xmlns:p14="http://schemas.microsoft.com/office/powerpoint/2010/main" val="235964944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{3B11BD3E-7390-B94A-897E-84A948367D12}tf10001119</Template>
  <TotalTime>11</TotalTime>
  <Words>1254</Words>
  <Application>Microsoft Macintosh PowerPoint</Application>
  <PresentationFormat>Widescreen</PresentationFormat>
  <Paragraphs>177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ElsevierGulliver</vt:lpstr>
      <vt:lpstr>Söhne</vt:lpstr>
      <vt:lpstr>Arial</vt:lpstr>
      <vt:lpstr>Franklin Gothic Medium</vt:lpstr>
      <vt:lpstr>Gill Sans MT</vt:lpstr>
      <vt:lpstr>Lucida Grande</vt:lpstr>
      <vt:lpstr>Menlo</vt:lpstr>
      <vt:lpstr>Palanquin</vt:lpstr>
      <vt:lpstr>Gallery</vt:lpstr>
      <vt:lpstr>Q &amp; A</vt:lpstr>
      <vt:lpstr>summary</vt:lpstr>
      <vt:lpstr>PowerPoint Presentation</vt:lpstr>
      <vt:lpstr>PowerPoint Presentation</vt:lpstr>
      <vt:lpstr>PowerPoint Presentation</vt:lpstr>
      <vt:lpstr>Processing speed on CPU/GPU</vt:lpstr>
      <vt:lpstr>PowerPoint Presentation</vt:lpstr>
      <vt:lpstr>Short 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</dc:title>
  <dc:creator>492018066@qq.com</dc:creator>
  <cp:lastModifiedBy>francis chen</cp:lastModifiedBy>
  <cp:revision>7</cp:revision>
  <dcterms:created xsi:type="dcterms:W3CDTF">2023-04-15T13:55:08Z</dcterms:created>
  <dcterms:modified xsi:type="dcterms:W3CDTF">2023-04-15T14:12:31Z</dcterms:modified>
</cp:coreProperties>
</file>

<file path=docProps/thumbnail.jpeg>
</file>